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82" r:id="rId9"/>
    <p:sldId id="281" r:id="rId10"/>
    <p:sldId id="280" r:id="rId11"/>
    <p:sldId id="341" r:id="rId12"/>
    <p:sldId id="291" r:id="rId13"/>
    <p:sldId id="292" r:id="rId14"/>
    <p:sldId id="293" r:id="rId15"/>
    <p:sldId id="294" r:id="rId16"/>
    <p:sldId id="296" r:id="rId17"/>
    <p:sldId id="302" r:id="rId18"/>
    <p:sldId id="301" r:id="rId19"/>
    <p:sldId id="346" r:id="rId20"/>
    <p:sldId id="347" r:id="rId21"/>
    <p:sldId id="303" r:id="rId22"/>
    <p:sldId id="343" r:id="rId23"/>
    <p:sldId id="342" r:id="rId24"/>
    <p:sldId id="334" r:id="rId25"/>
    <p:sldId id="261" r:id="rId26"/>
    <p:sldId id="304" r:id="rId27"/>
    <p:sldId id="305" r:id="rId28"/>
    <p:sldId id="306" r:id="rId29"/>
    <p:sldId id="336" r:id="rId30"/>
    <p:sldId id="337" r:id="rId31"/>
    <p:sldId id="307" r:id="rId32"/>
    <p:sldId id="335" r:id="rId33"/>
    <p:sldId id="310" r:id="rId34"/>
    <p:sldId id="338" r:id="rId35"/>
    <p:sldId id="339" r:id="rId36"/>
    <p:sldId id="311" r:id="rId37"/>
    <p:sldId id="312" r:id="rId38"/>
    <p:sldId id="313" r:id="rId39"/>
    <p:sldId id="314" r:id="rId40"/>
    <p:sldId id="315" r:id="rId41"/>
    <p:sldId id="316" r:id="rId42"/>
    <p:sldId id="317" r:id="rId43"/>
    <p:sldId id="318" r:id="rId44"/>
    <p:sldId id="319" r:id="rId45"/>
    <p:sldId id="320" r:id="rId46"/>
    <p:sldId id="321" r:id="rId47"/>
    <p:sldId id="340" r:id="rId48"/>
    <p:sldId id="323" r:id="rId49"/>
    <p:sldId id="324" r:id="rId50"/>
    <p:sldId id="322" r:id="rId51"/>
    <p:sldId id="325" r:id="rId52"/>
    <p:sldId id="326" r:id="rId53"/>
    <p:sldId id="327" r:id="rId54"/>
    <p:sldId id="328" r:id="rId55"/>
    <p:sldId id="329" r:id="rId56"/>
    <p:sldId id="332" r:id="rId57"/>
    <p:sldId id="333" r:id="rId58"/>
    <p:sldId id="330" r:id="rId59"/>
    <p:sldId id="331" r:id="rId60"/>
    <p:sldId id="308" r:id="rId61"/>
    <p:sldId id="309" r:id="rId62"/>
    <p:sldId id="344" r:id="rId63"/>
    <p:sldId id="34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85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96C9-BE42-4D01-81EE-2E6447878DFC}" type="datetimeFigureOut">
              <a:rPr lang="en-US" smtClean="0"/>
              <a:pPr/>
              <a:t>11/29/2018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B4FF91-B1DF-4504-842E-BEDA08EEFEC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96C9-BE42-4D01-81EE-2E6447878DFC}" type="datetimeFigureOut">
              <a:rPr lang="en-US" smtClean="0"/>
              <a:pPr/>
              <a:t>11/29/2018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FF91-B1DF-4504-842E-BEDA08EEFEC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lideshare.net/aimilltd/compression-testing-machine"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geotechpedia.com/Images/Equipment/Geokon_Model_4450_Multiple_point_Rod_Groutable_Vibrating_Wire_Displacement_Transducer.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geotechpedia.com/Images/Equipment/Geokon_Model_A5_Hydraulic_Multiple_Point_Rod_Extensometer.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in/imgres?imgurl=x-raw-image:///2901df1036641e9a91eff233d38df95008686009991bc071514b83b65815be40&amp;imgrefurl=https://www.rocscience.com/help/rocdata/pdf_files/theory/Hoek-Diederichs_Rock_Mass_Modulus-2006_Edition.pdf&amp;docid=uJ0ZWVMu_WUOjM&amp;tbnid=mh5kNhDfASnu3M:&amp;vet=10ahUKEwjg8LrEqPPeAhXGMo8KHYx5DW0QMwiXAShNME0..i&amp;w=660&amp;h=1026&amp;bih=506&amp;biw=1094&amp;q=examples%20of%20non%20homogeneous%20rock%20mass&amp;ved=0ahUKEwjg8LrEqPPeAhXGMo8KHYx5DW0QMwiXAShNME0&amp;iact=mrc&amp;uact=8" TargetMode="Externa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oogle.co.in/imgres?imgurl=x-raw-image:///c36ec04aaa0c108d5182d2f6cbf2cbbaaee259414d6f61a1655ddb4c797512fe&amp;imgrefurl=http://www.geoplanning.it/test/wp-content/uploads/2012/02/Practical-estimates-of-rock-mass-strength.pdf&amp;docid=HVERd5NLiJ0W8M&amp;tbnid=jRAMqkrAbsOkuM:&amp;vet=10ahUKEwjg8LrEqPPeAhXGMo8KHYx5DW0QMwihAShXMFc..i&amp;w=383&amp;h=574&amp;bih=506&amp;biw=1094&amp;q=examples%20of%20non%20homogeneous%20rock%20mass&amp;ved=0ahUKEwjg8LrEqPPeAhXGMo8KHYx5DW0QMwihAShXMFc&amp;iact=mrc&amp;uact=8"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upload.wikimedia.org/wikipedia/commons/7/7e/La_diga_del_Vajont_vista_da_Longarone_18-8-2005.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mailto:vmsharma@aimil.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Challenges in Testing, Instrumentation and Monitoring of River Valley Projects </a:t>
            </a:r>
            <a:endParaRPr lang="en-IN" dirty="0"/>
          </a:p>
        </p:txBody>
      </p:sp>
      <p:sp>
        <p:nvSpPr>
          <p:cNvPr id="3" name="Subtitle 2"/>
          <p:cNvSpPr>
            <a:spLocks noGrp="1"/>
          </p:cNvSpPr>
          <p:nvPr>
            <p:ph type="subTitle" idx="1"/>
          </p:nvPr>
        </p:nvSpPr>
        <p:spPr/>
        <p:txBody>
          <a:bodyPr/>
          <a:lstStyle/>
          <a:p>
            <a:endParaRPr lang="en-US" dirty="0" smtClean="0"/>
          </a:p>
          <a:p>
            <a:r>
              <a:rPr lang="en-US" dirty="0" err="1" smtClean="0">
                <a:solidFill>
                  <a:srgbClr val="FF0000"/>
                </a:solidFill>
              </a:rPr>
              <a:t>V.M.Sharma</a:t>
            </a:r>
            <a:r>
              <a:rPr lang="en-US" dirty="0" smtClean="0">
                <a:solidFill>
                  <a:srgbClr val="FF0000"/>
                </a:solidFill>
              </a:rPr>
              <a:t> FNAE, FIGS, FISRMTT</a:t>
            </a:r>
          </a:p>
          <a:p>
            <a:r>
              <a:rPr lang="en-US" dirty="0" smtClean="0">
                <a:solidFill>
                  <a:srgbClr val="FF0000"/>
                </a:solidFill>
              </a:rPr>
              <a:t>Director Aimil, New Delhi</a:t>
            </a:r>
            <a:endParaRPr lang="en-IN"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parameters required</a:t>
            </a:r>
            <a:r>
              <a:rPr lang="en-US" dirty="0" smtClean="0"/>
              <a:t> </a:t>
            </a:r>
            <a:endParaRPr lang="en-IN" dirty="0"/>
          </a:p>
        </p:txBody>
      </p:sp>
      <p:sp>
        <p:nvSpPr>
          <p:cNvPr id="3" name="Content Placeholder 2"/>
          <p:cNvSpPr>
            <a:spLocks noGrp="1"/>
          </p:cNvSpPr>
          <p:nvPr>
            <p:ph idx="1"/>
          </p:nvPr>
        </p:nvSpPr>
        <p:spPr/>
        <p:txBody>
          <a:bodyPr>
            <a:normAutofit lnSpcReduction="10000"/>
          </a:bodyPr>
          <a:lstStyle/>
          <a:p>
            <a:r>
              <a:rPr lang="en-US" dirty="0" smtClean="0"/>
              <a:t>Strength and deformation characteristics of the rock masses are required.</a:t>
            </a:r>
          </a:p>
          <a:p>
            <a:r>
              <a:rPr lang="en-US" dirty="0" smtClean="0"/>
              <a:t>Shear strength of the rock masses and the interface of rock and concrete are required as design inputs.</a:t>
            </a:r>
          </a:p>
          <a:p>
            <a:r>
              <a:rPr lang="en-US" dirty="0" smtClean="0"/>
              <a:t>In-situ stresses are required for the design of tunnels and the underground caverns.</a:t>
            </a:r>
          </a:p>
          <a:p>
            <a:r>
              <a:rPr lang="en-US" dirty="0" smtClean="0"/>
              <a:t>Complete geometry and strength characteristics of the interfaces are required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 y="0"/>
            <a:ext cx="9144000" cy="68579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0"/>
            <a:ext cx="9144000" cy="707229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Undisturbed sampling </a:t>
            </a:r>
            <a:endParaRPr lang="en-IN" dirty="0"/>
          </a:p>
        </p:txBody>
      </p:sp>
      <p:sp>
        <p:nvSpPr>
          <p:cNvPr id="5" name="Content Placeholder 4"/>
          <p:cNvSpPr>
            <a:spLocks noGrp="1"/>
          </p:cNvSpPr>
          <p:nvPr>
            <p:ph idx="1"/>
          </p:nvPr>
        </p:nvSpPr>
        <p:spPr/>
        <p:txBody>
          <a:bodyPr>
            <a:normAutofit/>
          </a:bodyPr>
          <a:lstStyle/>
          <a:p>
            <a:pPr>
              <a:buFont typeface="Arial" charset="0"/>
              <a:buChar char="•"/>
            </a:pPr>
            <a:r>
              <a:rPr lang="en-IN" b="1" dirty="0" smtClean="0"/>
              <a:t>S</a:t>
            </a:r>
            <a:r>
              <a:rPr lang="en-IN" dirty="0" smtClean="0"/>
              <a:t>hould </a:t>
            </a:r>
            <a:r>
              <a:rPr lang="en-IN" dirty="0" smtClean="0"/>
              <a:t>retains </a:t>
            </a:r>
            <a:r>
              <a:rPr lang="en-IN" dirty="0" smtClean="0"/>
              <a:t>the </a:t>
            </a:r>
            <a:r>
              <a:rPr lang="en-IN" dirty="0" smtClean="0"/>
              <a:t>true in-situ structure and water content of the soil. </a:t>
            </a:r>
            <a:endParaRPr lang="en-IN" dirty="0" smtClean="0"/>
          </a:p>
          <a:p>
            <a:pPr>
              <a:buFont typeface="Arial" charset="0"/>
              <a:buChar char="•"/>
            </a:pPr>
            <a:r>
              <a:rPr lang="en-IN" dirty="0" smtClean="0"/>
              <a:t>The </a:t>
            </a:r>
            <a:r>
              <a:rPr lang="en-IN" dirty="0" smtClean="0"/>
              <a:t>stress changes can not be avoided. </a:t>
            </a:r>
          </a:p>
          <a:p>
            <a:r>
              <a:rPr lang="en-IN" dirty="0" err="1" smtClean="0"/>
              <a:t>However,there</a:t>
            </a:r>
            <a:r>
              <a:rPr lang="en-IN" dirty="0" smtClean="0"/>
              <a:t> should not be any change </a:t>
            </a:r>
            <a:r>
              <a:rPr lang="en-IN" dirty="0" smtClean="0"/>
              <a:t>due to disturbance of the soil structure</a:t>
            </a:r>
            <a:r>
              <a:rPr lang="en-IN" dirty="0" smtClean="0"/>
              <a:t>, so also</a:t>
            </a:r>
            <a:endParaRPr lang="en-IN" dirty="0" smtClean="0"/>
          </a:p>
          <a:p>
            <a:r>
              <a:rPr lang="en-IN" dirty="0" smtClean="0"/>
              <a:t>No change in void ratio and water content,</a:t>
            </a:r>
          </a:p>
          <a:p>
            <a:r>
              <a:rPr lang="en-IN" dirty="0" smtClean="0"/>
              <a:t>No change in constituents and chemical properties.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laboratory testing </a:t>
            </a:r>
            <a:endParaRPr lang="en-IN" dirty="0"/>
          </a:p>
        </p:txBody>
      </p:sp>
      <p:sp>
        <p:nvSpPr>
          <p:cNvPr id="3" name="Content Placeholder 2"/>
          <p:cNvSpPr>
            <a:spLocks noGrp="1"/>
          </p:cNvSpPr>
          <p:nvPr>
            <p:ph idx="1"/>
          </p:nvPr>
        </p:nvSpPr>
        <p:spPr/>
        <p:txBody>
          <a:bodyPr>
            <a:normAutofit fontScale="92500"/>
          </a:bodyPr>
          <a:lstStyle/>
          <a:p>
            <a:r>
              <a:rPr lang="en-US" dirty="0" smtClean="0"/>
              <a:t>Drilling </a:t>
            </a:r>
            <a:r>
              <a:rPr lang="en-US" dirty="0" smtClean="0"/>
              <a:t>through sandy gravelly materials. </a:t>
            </a:r>
          </a:p>
          <a:p>
            <a:r>
              <a:rPr lang="en-US" dirty="0" smtClean="0"/>
              <a:t>Drilling through </a:t>
            </a:r>
            <a:r>
              <a:rPr lang="en-US" dirty="0" smtClean="0"/>
              <a:t>boulders  </a:t>
            </a:r>
            <a:r>
              <a:rPr lang="en-US" dirty="0" smtClean="0"/>
              <a:t>is difficult.</a:t>
            </a:r>
          </a:p>
          <a:p>
            <a:r>
              <a:rPr lang="en-US" dirty="0" smtClean="0"/>
              <a:t>Drilling through weak rocks – triple tube </a:t>
            </a:r>
            <a:r>
              <a:rPr lang="en-US" dirty="0" smtClean="0"/>
              <a:t>cores ?</a:t>
            </a:r>
            <a:endParaRPr lang="en-US" dirty="0" smtClean="0"/>
          </a:p>
          <a:p>
            <a:r>
              <a:rPr lang="en-US" dirty="0" smtClean="0"/>
              <a:t>Collection of undisturbed samples is difficult</a:t>
            </a:r>
          </a:p>
          <a:p>
            <a:r>
              <a:rPr lang="en-US" dirty="0" smtClean="0"/>
              <a:t>Rock material can be sampled but sampling of rock joints, interfaces, shear zone materials ?</a:t>
            </a:r>
          </a:p>
          <a:p>
            <a:r>
              <a:rPr lang="en-US" dirty="0" smtClean="0"/>
              <a:t>Test </a:t>
            </a:r>
            <a:r>
              <a:rPr lang="en-US" dirty="0" smtClean="0"/>
              <a:t>samples do not follow the stress  path at site  </a:t>
            </a:r>
          </a:p>
          <a:p>
            <a:r>
              <a:rPr lang="en-US" dirty="0" smtClean="0"/>
              <a:t>Complete stress –strain curve required at times.</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stress path testing</a:t>
            </a:r>
            <a:br>
              <a:rPr lang="en-US" dirty="0" smtClean="0"/>
            </a:br>
            <a:r>
              <a:rPr lang="en-US" dirty="0" smtClean="0"/>
              <a:t> </a:t>
            </a:r>
            <a:endParaRPr lang="en-IN" dirty="0"/>
          </a:p>
        </p:txBody>
      </p:sp>
      <p:pic>
        <p:nvPicPr>
          <p:cNvPr id="5" name="Picture 4" descr="Module 2 Lesson 13 Fig.13.1"/>
          <p:cNvPicPr/>
          <p:nvPr/>
        </p:nvPicPr>
        <p:blipFill>
          <a:blip r:embed="rId2"/>
          <a:srcRect/>
          <a:stretch>
            <a:fillRect/>
          </a:stretch>
        </p:blipFill>
        <p:spPr bwMode="auto">
          <a:xfrm>
            <a:off x="2714612" y="1000108"/>
            <a:ext cx="4357686" cy="1785950"/>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0" y="2714620"/>
            <a:ext cx="4786314" cy="392909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5143472" y="2714620"/>
            <a:ext cx="4000528" cy="414338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Testing </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Assessment of site conditions by individuals based on their </a:t>
            </a:r>
            <a:r>
              <a:rPr lang="en-US" b="1" dirty="0" smtClean="0"/>
              <a:t>past experience</a:t>
            </a:r>
            <a:r>
              <a:rPr lang="en-US" dirty="0" smtClean="0"/>
              <a:t> can be </a:t>
            </a:r>
            <a:r>
              <a:rPr lang="en-US" b="1" dirty="0" smtClean="0"/>
              <a:t>subjective</a:t>
            </a:r>
            <a:r>
              <a:rPr lang="en-US" dirty="0" smtClean="0"/>
              <a:t>. </a:t>
            </a:r>
          </a:p>
          <a:p>
            <a:r>
              <a:rPr lang="en-US" dirty="0" smtClean="0"/>
              <a:t>It is difficult for a third party to say how good is </a:t>
            </a:r>
            <a:r>
              <a:rPr lang="en-US" b="1" dirty="0" smtClean="0"/>
              <a:t>‘good’ </a:t>
            </a:r>
            <a:r>
              <a:rPr lang="en-US" dirty="0" smtClean="0"/>
              <a:t>or how bad is </a:t>
            </a:r>
            <a:r>
              <a:rPr lang="en-US" b="1" dirty="0" smtClean="0"/>
              <a:t>‘bad’.</a:t>
            </a:r>
            <a:endParaRPr lang="en-US" dirty="0" smtClean="0"/>
          </a:p>
          <a:p>
            <a:r>
              <a:rPr lang="en-US" dirty="0" smtClean="0"/>
              <a:t>First we need to </a:t>
            </a:r>
            <a:r>
              <a:rPr lang="en-US" b="1" dirty="0" smtClean="0"/>
              <a:t>test </a:t>
            </a:r>
            <a:r>
              <a:rPr lang="en-US" dirty="0" smtClean="0"/>
              <a:t>and</a:t>
            </a:r>
            <a:r>
              <a:rPr lang="en-US" b="1" dirty="0" smtClean="0"/>
              <a:t> quantify </a:t>
            </a:r>
            <a:r>
              <a:rPr lang="en-US" dirty="0" smtClean="0"/>
              <a:t>the required parameters in the laboratory and at site, and  </a:t>
            </a:r>
          </a:p>
          <a:p>
            <a:r>
              <a:rPr lang="en-US" dirty="0" smtClean="0"/>
              <a:t>Then </a:t>
            </a:r>
            <a:r>
              <a:rPr lang="en-US" b="1" dirty="0" smtClean="0"/>
              <a:t>modify </a:t>
            </a:r>
            <a:r>
              <a:rPr lang="en-US" dirty="0" smtClean="0"/>
              <a:t>these parameters to take other factors into account such that these  parameters become </a:t>
            </a:r>
            <a:r>
              <a:rPr lang="en-US" b="1" dirty="0" smtClean="0"/>
              <a:t>representative</a:t>
            </a:r>
            <a:r>
              <a:rPr lang="en-US" dirty="0" smtClean="0"/>
              <a:t> of the site conditions and can be used in the designs.</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Closed loop servo controlled machines </a:t>
            </a:r>
            <a:endParaRPr lang="en-IN" dirty="0"/>
          </a:p>
        </p:txBody>
      </p:sp>
      <p:pic>
        <p:nvPicPr>
          <p:cNvPr id="1026" name="Picture 2"/>
          <p:cNvPicPr>
            <a:picLocks noChangeAspect="1" noChangeArrowheads="1"/>
          </p:cNvPicPr>
          <p:nvPr/>
        </p:nvPicPr>
        <p:blipFill>
          <a:blip r:embed="rId2"/>
          <a:srcRect/>
          <a:stretch>
            <a:fillRect/>
          </a:stretch>
        </p:blipFill>
        <p:spPr bwMode="auto">
          <a:xfrm>
            <a:off x="0" y="2500281"/>
            <a:ext cx="4057647" cy="4357719"/>
          </a:xfrm>
          <a:prstGeom prst="rect">
            <a:avLst/>
          </a:prstGeom>
          <a:noFill/>
          <a:ln w="9525">
            <a:noFill/>
            <a:miter lim="800000"/>
            <a:headEnd/>
            <a:tailEnd/>
          </a:ln>
          <a:effectLst/>
        </p:spPr>
      </p:pic>
      <p:pic>
        <p:nvPicPr>
          <p:cNvPr id="1028" name="Picture 4" descr="Image result for pioneer keh p8600r">
            <a:hlinkClick r:id="rId3"/>
          </p:cNvPr>
          <p:cNvPicPr>
            <a:picLocks noChangeAspect="1" noChangeArrowheads="1"/>
          </p:cNvPicPr>
          <p:nvPr/>
        </p:nvPicPr>
        <p:blipFill>
          <a:blip r:embed="rId4"/>
          <a:srcRect/>
          <a:stretch>
            <a:fillRect/>
          </a:stretch>
        </p:blipFill>
        <p:spPr bwMode="auto">
          <a:xfrm>
            <a:off x="4143372" y="2071678"/>
            <a:ext cx="5000628" cy="45720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in the laboratory</a:t>
            </a:r>
            <a:endParaRPr lang="en-IN" dirty="0"/>
          </a:p>
        </p:txBody>
      </p:sp>
      <p:sp>
        <p:nvSpPr>
          <p:cNvPr id="3" name="Content Placeholder 2"/>
          <p:cNvSpPr>
            <a:spLocks noGrp="1"/>
          </p:cNvSpPr>
          <p:nvPr>
            <p:ph idx="1"/>
          </p:nvPr>
        </p:nvSpPr>
        <p:spPr/>
        <p:txBody>
          <a:bodyPr>
            <a:normAutofit/>
          </a:bodyPr>
          <a:lstStyle/>
          <a:p>
            <a:r>
              <a:rPr lang="en-US" dirty="0" smtClean="0"/>
              <a:t>Rock samples are tested for </a:t>
            </a:r>
            <a:r>
              <a:rPr lang="en-US" dirty="0" err="1" smtClean="0"/>
              <a:t>uni</a:t>
            </a:r>
            <a:r>
              <a:rPr lang="en-US" dirty="0" smtClean="0"/>
              <a:t>-axial </a:t>
            </a:r>
            <a:r>
              <a:rPr lang="en-US" dirty="0" smtClean="0"/>
              <a:t>loading condition which is not representative.</a:t>
            </a:r>
          </a:p>
          <a:p>
            <a:r>
              <a:rPr lang="en-US" dirty="0" smtClean="0"/>
              <a:t>True </a:t>
            </a:r>
            <a:r>
              <a:rPr lang="en-US" dirty="0" err="1" smtClean="0"/>
              <a:t>triaxial</a:t>
            </a:r>
            <a:r>
              <a:rPr lang="en-US" dirty="0" smtClean="0"/>
              <a:t> testing is</a:t>
            </a:r>
            <a:r>
              <a:rPr lang="en-US" dirty="0" smtClean="0"/>
              <a:t> </a:t>
            </a:r>
            <a:r>
              <a:rPr lang="en-US" dirty="0" smtClean="0"/>
              <a:t>more representative. </a:t>
            </a:r>
          </a:p>
          <a:p>
            <a:r>
              <a:rPr lang="en-US" dirty="0" smtClean="0"/>
              <a:t>Test procedure causes changes in properties.</a:t>
            </a:r>
          </a:p>
          <a:p>
            <a:r>
              <a:rPr lang="en-US" dirty="0" smtClean="0"/>
              <a:t>Video techniques like IMETRUM are desirable </a:t>
            </a:r>
          </a:p>
          <a:p>
            <a:r>
              <a:rPr lang="en-US" dirty="0" smtClean="0"/>
              <a:t>Grips and end conditions create distortions </a:t>
            </a:r>
          </a:p>
          <a:p>
            <a:r>
              <a:rPr lang="en-US" dirty="0" smtClean="0"/>
              <a:t> Effect of saturation, creep, fatigue, strength after failure needs is required in some cases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metrum.com/assets/components/phpthumbof/cache/DSC08457_resized.9b541b4af175208176893129ae772fbf.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The </a:t>
            </a:r>
            <a:r>
              <a:rPr kumimoji="0" lang="en-US" sz="4400" b="0" i="0" u="none" strike="noStrike" kern="1200" cap="none" spc="0" normalizeH="0" baseline="0" noProof="0" smtClean="0">
                <a:ln>
                  <a:noFill/>
                </a:ln>
                <a:solidFill>
                  <a:srgbClr val="FF0000"/>
                </a:solidFill>
                <a:effectLst/>
                <a:uLnTx/>
                <a:uFillTx/>
                <a:latin typeface="+mj-lt"/>
                <a:ea typeface="+mj-ea"/>
                <a:cs typeface="+mj-cs"/>
              </a:rPr>
              <a:t>patented software </a:t>
            </a:r>
            <a:r>
              <a:rPr kumimoji="0" lang="en-US" sz="4400" b="0" i="0" u="none" strike="noStrike" kern="1200" cap="none" spc="0" normalizeH="0" baseline="0" noProof="0" smtClean="0">
                <a:ln>
                  <a:noFill/>
                </a:ln>
                <a:solidFill>
                  <a:schemeClr val="tx1"/>
                </a:solidFill>
                <a:effectLst/>
                <a:uLnTx/>
                <a:uFillTx/>
                <a:latin typeface="+mj-lt"/>
                <a:ea typeface="+mj-ea"/>
                <a:cs typeface="+mj-cs"/>
              </a:rPr>
              <a:t>makes it possible</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1200"/>
              </a:spcAft>
              <a:buClr>
                <a:srgbClr val="990000"/>
              </a:buClr>
              <a:buSzTx/>
              <a:buFont typeface="Arial" pitchFamily="34" charset="0"/>
              <a:buChar char="•"/>
              <a:tabLst/>
              <a:defRPr/>
            </a:pPr>
            <a:r>
              <a:rPr kumimoji="0" lang="en-US" sz="3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t>iMetrum have developed &amp; patented specialist software that measures movement in materials and structures highly accurately in real time.</a:t>
            </a:r>
          </a:p>
          <a:p>
            <a:pPr marL="342900" marR="0" lvl="0" indent="-342900" algn="l" defTabSz="914400" rtl="0" eaLnBrk="1" fontAlgn="auto" latinLnBrk="0" hangingPunct="1">
              <a:lnSpc>
                <a:spcPct val="100000"/>
              </a:lnSpc>
              <a:spcBef>
                <a:spcPct val="20000"/>
              </a:spcBef>
              <a:spcAft>
                <a:spcPts val="1200"/>
              </a:spcAft>
              <a:buClr>
                <a:srgbClr val="990000"/>
              </a:buClr>
              <a:buSzTx/>
              <a:buFont typeface="Arial" pitchFamily="34" charset="0"/>
              <a:buChar char="•"/>
              <a:tabLst/>
              <a:defRPr/>
            </a:pPr>
            <a:r>
              <a:rPr kumimoji="0" lang="en-US" sz="3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t>The system is a point to point and full-field optical measurement system - they use pattern recognition technology and sub pixel interpretation of video images – i.e. non-contact.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precautions required</a:t>
            </a:r>
            <a:endParaRPr lang="en-IN" dirty="0"/>
          </a:p>
        </p:txBody>
      </p:sp>
      <p:sp>
        <p:nvSpPr>
          <p:cNvPr id="3" name="Content Placeholder 2"/>
          <p:cNvSpPr>
            <a:spLocks noGrp="1"/>
          </p:cNvSpPr>
          <p:nvPr>
            <p:ph idx="1"/>
          </p:nvPr>
        </p:nvSpPr>
        <p:spPr/>
        <p:txBody>
          <a:bodyPr>
            <a:normAutofit lnSpcReduction="10000"/>
          </a:bodyPr>
          <a:lstStyle/>
          <a:p>
            <a:r>
              <a:rPr lang="en-US" dirty="0" smtClean="0"/>
              <a:t>Preparation of samples not given importance.</a:t>
            </a:r>
          </a:p>
          <a:p>
            <a:r>
              <a:rPr lang="en-US" dirty="0" smtClean="0"/>
              <a:t>Sides of the sample are wavy at times. </a:t>
            </a:r>
          </a:p>
          <a:p>
            <a:r>
              <a:rPr lang="en-US" dirty="0" smtClean="0"/>
              <a:t>Ends are not flat and not perpendicular to axis </a:t>
            </a:r>
          </a:p>
          <a:p>
            <a:r>
              <a:rPr lang="en-US" dirty="0" smtClean="0"/>
              <a:t>Sample axis should be vertical, parallel to the loading  direction.</a:t>
            </a:r>
          </a:p>
          <a:p>
            <a:r>
              <a:rPr lang="en-US" dirty="0" smtClean="0"/>
              <a:t>Saturation of samples is very important. </a:t>
            </a:r>
          </a:p>
          <a:p>
            <a:r>
              <a:rPr lang="en-US" dirty="0" smtClean="0"/>
              <a:t>Rate of loading affects the strength.</a:t>
            </a:r>
          </a:p>
          <a:p>
            <a:r>
              <a:rPr lang="en-US" dirty="0" smtClean="0"/>
              <a:t>Sample size commensurate with the grain size.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Orientation of weak planes affects the   strength drastically </a:t>
            </a:r>
            <a:endParaRPr lang="en-IN" dirty="0"/>
          </a:p>
        </p:txBody>
      </p:sp>
      <p:pic>
        <p:nvPicPr>
          <p:cNvPr id="17410" name="Picture 2" descr="https://ars.els-cdn.com/content/image/1-s2.0-S1674775514000675-gr1.jpg"/>
          <p:cNvPicPr>
            <a:picLocks noChangeAspect="1" noChangeArrowheads="1"/>
          </p:cNvPicPr>
          <p:nvPr/>
        </p:nvPicPr>
        <p:blipFill>
          <a:blip r:embed="rId2"/>
          <a:srcRect/>
          <a:stretch>
            <a:fillRect/>
          </a:stretch>
        </p:blipFill>
        <p:spPr bwMode="auto">
          <a:xfrm>
            <a:off x="1000100" y="1428736"/>
            <a:ext cx="7643866" cy="52149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Testing </a:t>
            </a:r>
            <a:endParaRPr lang="en-IN" dirty="0"/>
          </a:p>
        </p:txBody>
      </p:sp>
      <p:sp>
        <p:nvSpPr>
          <p:cNvPr id="3" name="Content Placeholder 2"/>
          <p:cNvSpPr>
            <a:spLocks noGrp="1"/>
          </p:cNvSpPr>
          <p:nvPr>
            <p:ph idx="1"/>
          </p:nvPr>
        </p:nvSpPr>
        <p:spPr/>
        <p:txBody>
          <a:bodyPr/>
          <a:lstStyle/>
          <a:p>
            <a:r>
              <a:rPr lang="en-US" dirty="0" smtClean="0"/>
              <a:t>Tri-axial </a:t>
            </a:r>
            <a:r>
              <a:rPr lang="en-US" dirty="0" smtClean="0"/>
              <a:t>testing of rock masses is seldom taken up because of the cost and time involved.</a:t>
            </a:r>
          </a:p>
          <a:p>
            <a:r>
              <a:rPr lang="en-US" dirty="0" err="1" smtClean="0"/>
              <a:t>Hoek</a:t>
            </a:r>
            <a:r>
              <a:rPr lang="en-US" dirty="0" smtClean="0"/>
              <a:t> and Brown criterion is </a:t>
            </a:r>
            <a:r>
              <a:rPr lang="en-US" dirty="0" smtClean="0"/>
              <a:t>generally used </a:t>
            </a:r>
            <a:r>
              <a:rPr lang="en-US" dirty="0" smtClean="0"/>
              <a:t>which has never been tested on the ground.</a:t>
            </a:r>
          </a:p>
          <a:p>
            <a:r>
              <a:rPr lang="en-US" dirty="0" smtClean="0"/>
              <a:t>Preparation of rock blocks with chisel and hammer causes disturbance and damages</a:t>
            </a:r>
          </a:p>
          <a:p>
            <a:r>
              <a:rPr lang="en-US" dirty="0" smtClean="0"/>
              <a:t>Measurement of in-situ stresses is seldom carried out correctly.   </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stresses</a:t>
            </a:r>
            <a:endParaRPr lang="en-IN" dirty="0"/>
          </a:p>
        </p:txBody>
      </p:sp>
      <p:sp>
        <p:nvSpPr>
          <p:cNvPr id="3" name="Content Placeholder 2"/>
          <p:cNvSpPr>
            <a:spLocks noGrp="1"/>
          </p:cNvSpPr>
          <p:nvPr>
            <p:ph idx="1"/>
          </p:nvPr>
        </p:nvSpPr>
        <p:spPr/>
        <p:txBody>
          <a:bodyPr>
            <a:normAutofit lnSpcReduction="10000"/>
          </a:bodyPr>
          <a:lstStyle/>
          <a:p>
            <a:r>
              <a:rPr lang="en-US" dirty="0" smtClean="0"/>
              <a:t>In-situ stresses are required as an input parameter for the design of tunnels and underground caverns</a:t>
            </a:r>
          </a:p>
          <a:p>
            <a:r>
              <a:rPr lang="en-US" dirty="0" smtClean="0"/>
              <a:t>Stresses in the tunnel periphery get modified. </a:t>
            </a:r>
          </a:p>
          <a:p>
            <a:r>
              <a:rPr lang="en-US" dirty="0" smtClean="0"/>
              <a:t>Some of the test locations are close to the valley where principal stresses are not vertical. As per ISRM 15ᵒ to vertical is the limit</a:t>
            </a:r>
          </a:p>
          <a:p>
            <a:r>
              <a:rPr lang="en-US" dirty="0" smtClean="0"/>
              <a:t>Hydraulic fracture created for the test should be vertical, only then the equations are valid. </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Hydro-fracturing </a:t>
            </a:r>
            <a:endParaRPr lang="en-IN" dirty="0"/>
          </a:p>
        </p:txBody>
      </p:sp>
      <p:sp>
        <p:nvSpPr>
          <p:cNvPr id="3" name="Content Placeholder 2"/>
          <p:cNvSpPr>
            <a:spLocks noGrp="1"/>
          </p:cNvSpPr>
          <p:nvPr>
            <p:ph idx="1"/>
          </p:nvPr>
        </p:nvSpPr>
        <p:spPr/>
        <p:txBody>
          <a:bodyPr>
            <a:normAutofit/>
          </a:bodyPr>
          <a:lstStyle/>
          <a:p>
            <a:r>
              <a:rPr lang="en-US" dirty="0" smtClean="0"/>
              <a:t>In Himalayan region, the </a:t>
            </a:r>
            <a:r>
              <a:rPr lang="en-US" dirty="0" smtClean="0"/>
              <a:t>rocks </a:t>
            </a:r>
            <a:r>
              <a:rPr lang="en-US" dirty="0" smtClean="0"/>
              <a:t>are already fractured, creating new fractures not required.  </a:t>
            </a:r>
          </a:p>
          <a:p>
            <a:r>
              <a:rPr lang="en-US" dirty="0" smtClean="0"/>
              <a:t>Existing fractures can be opened with water pressure for measurement of stresses.</a:t>
            </a:r>
          </a:p>
          <a:p>
            <a:r>
              <a:rPr lang="en-US" dirty="0" smtClean="0"/>
              <a:t>Technique </a:t>
            </a:r>
            <a:r>
              <a:rPr lang="en-US" dirty="0" smtClean="0"/>
              <a:t>of reproducing fractures on thermo-elastic films </a:t>
            </a:r>
            <a:r>
              <a:rPr lang="en-US" dirty="0" smtClean="0"/>
              <a:t>needs </a:t>
            </a:r>
            <a:r>
              <a:rPr lang="en-US" dirty="0" smtClean="0"/>
              <a:t>improvement.</a:t>
            </a:r>
          </a:p>
          <a:p>
            <a:r>
              <a:rPr lang="en-US" dirty="0" smtClean="0"/>
              <a:t>Measurement of stresses by opening existing fractures is probably the best at present.</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endParaRPr lang="en-IN" dirty="0"/>
          </a:p>
        </p:txBody>
      </p:sp>
      <p:sp>
        <p:nvSpPr>
          <p:cNvPr id="3" name="Content Placeholder 2"/>
          <p:cNvSpPr>
            <a:spLocks noGrp="1"/>
          </p:cNvSpPr>
          <p:nvPr>
            <p:ph idx="1"/>
          </p:nvPr>
        </p:nvSpPr>
        <p:spPr/>
        <p:txBody>
          <a:bodyPr/>
          <a:lstStyle/>
          <a:p>
            <a:r>
              <a:rPr lang="en-US" dirty="0" smtClean="0"/>
              <a:t>It must be recognized that tunnels cause three dimensional changes at the face and some deformation takes place in advance even before tunnel reaches that place.</a:t>
            </a:r>
          </a:p>
          <a:p>
            <a:r>
              <a:rPr lang="en-US" dirty="0" smtClean="0"/>
              <a:t>If we want to measure the total deformation due to tunnel, drifts must be planned in advance, say for geological investigations and used subsequently for instrumentation.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t>
            </a:r>
            <a:endParaRPr lang="en-IN" dirty="0"/>
          </a:p>
        </p:txBody>
      </p:sp>
      <p:sp>
        <p:nvSpPr>
          <p:cNvPr id="3" name="Content Placeholder 2"/>
          <p:cNvSpPr>
            <a:spLocks noGrp="1"/>
          </p:cNvSpPr>
          <p:nvPr>
            <p:ph idx="1"/>
          </p:nvPr>
        </p:nvSpPr>
        <p:spPr/>
        <p:txBody>
          <a:bodyPr/>
          <a:lstStyle/>
          <a:p>
            <a:r>
              <a:rPr lang="en-US" dirty="0" smtClean="0"/>
              <a:t>We make sweeping assumptions to simplify the complexities of the analysis and design, for example we assume that the rock mass is </a:t>
            </a:r>
          </a:p>
          <a:p>
            <a:r>
              <a:rPr lang="en-US" dirty="0" smtClean="0"/>
              <a:t>Homogeneous</a:t>
            </a:r>
          </a:p>
          <a:p>
            <a:r>
              <a:rPr lang="en-US" dirty="0" smtClean="0"/>
              <a:t>Isotropic </a:t>
            </a:r>
          </a:p>
          <a:p>
            <a:r>
              <a:rPr lang="en-US" dirty="0" smtClean="0"/>
              <a:t>Linear elastic </a:t>
            </a:r>
          </a:p>
          <a:p>
            <a:r>
              <a:rPr lang="en-US" dirty="0" smtClean="0"/>
              <a:t>No </a:t>
            </a:r>
            <a:r>
              <a:rPr lang="en-US" dirty="0" err="1" smtClean="0"/>
              <a:t>hysterisis</a:t>
            </a:r>
            <a:r>
              <a:rPr lang="en-US" dirty="0" smtClean="0"/>
              <a:t> in repeated loading</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Deformations of tunnels on face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2" cstate="print"/>
          <a:srcRect/>
          <a:stretch>
            <a:fillRect/>
          </a:stretch>
        </p:blipFill>
        <p:spPr bwMode="auto">
          <a:xfrm>
            <a:off x="990600" y="1447800"/>
            <a:ext cx="7467600" cy="5410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Each instrument should have a purpose.</a:t>
            </a:r>
          </a:p>
          <a:p>
            <a:r>
              <a:rPr lang="en-US" dirty="0" smtClean="0"/>
              <a:t>Properties of the material should not get altered by installation of foreign bodies.</a:t>
            </a:r>
          </a:p>
          <a:p>
            <a:r>
              <a:rPr lang="en-US" dirty="0" smtClean="0"/>
              <a:t>Location and Orientation of instruments should be chosen carefully. </a:t>
            </a:r>
          </a:p>
          <a:p>
            <a:r>
              <a:rPr lang="en-US" dirty="0" smtClean="0"/>
              <a:t>Lots of precautions are required during installation. Manual for </a:t>
            </a:r>
            <a:r>
              <a:rPr lang="en-US" dirty="0" err="1" smtClean="0"/>
              <a:t>piezometers</a:t>
            </a:r>
            <a:r>
              <a:rPr lang="en-US" dirty="0" smtClean="0"/>
              <a:t> 76 pages. </a:t>
            </a:r>
          </a:p>
          <a:p>
            <a:r>
              <a:rPr lang="en-US" dirty="0" smtClean="0"/>
              <a:t>For example - calibrated instruments should not be touched by hand as it is temperature sensitive. </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Grouted borehole extensometers </a:t>
            </a:r>
            <a:br>
              <a:rPr lang="en-US" dirty="0" smtClean="0"/>
            </a:br>
            <a:r>
              <a:rPr lang="en-US" dirty="0" smtClean="0"/>
              <a:t>are useless (do not work)</a:t>
            </a:r>
            <a:endParaRPr lang="en-IN" dirty="0"/>
          </a:p>
        </p:txBody>
      </p:sp>
      <p:sp>
        <p:nvSpPr>
          <p:cNvPr id="3" name="Content Placeholder 2"/>
          <p:cNvSpPr>
            <a:spLocks noGrp="1"/>
          </p:cNvSpPr>
          <p:nvPr>
            <p:ph idx="1"/>
          </p:nvPr>
        </p:nvSpPr>
        <p:spPr/>
        <p:txBody>
          <a:bodyPr>
            <a:normAutofit lnSpcReduction="10000"/>
          </a:bodyPr>
          <a:lstStyle/>
          <a:p>
            <a:r>
              <a:rPr lang="en-US" dirty="0" smtClean="0"/>
              <a:t>Holes are about 100 mm in size.</a:t>
            </a:r>
          </a:p>
          <a:p>
            <a:r>
              <a:rPr lang="en-US" dirty="0" smtClean="0"/>
              <a:t>Tor steel anchors are 12 mm in diameter.</a:t>
            </a:r>
          </a:p>
          <a:p>
            <a:r>
              <a:rPr lang="en-US" dirty="0" smtClean="0"/>
              <a:t>Anchors are connected with rods to the face.</a:t>
            </a:r>
          </a:p>
          <a:p>
            <a:r>
              <a:rPr lang="en-US" dirty="0" smtClean="0"/>
              <a:t>Rods are covered with sleeves. </a:t>
            </a:r>
            <a:r>
              <a:rPr lang="en-US" dirty="0" smtClean="0"/>
              <a:t> </a:t>
            </a:r>
            <a:endParaRPr lang="en-US" dirty="0" smtClean="0"/>
          </a:p>
          <a:p>
            <a:r>
              <a:rPr lang="en-US" dirty="0" smtClean="0"/>
              <a:t>Other anchors end at different points</a:t>
            </a:r>
          </a:p>
          <a:p>
            <a:r>
              <a:rPr lang="en-US" dirty="0" smtClean="0"/>
              <a:t>The whole assembly is grouted. </a:t>
            </a:r>
            <a:r>
              <a:rPr lang="en-US" dirty="0" smtClean="0"/>
              <a:t>Hinders </a:t>
            </a:r>
            <a:r>
              <a:rPr lang="en-US" dirty="0" err="1" smtClean="0"/>
              <a:t>mvmt</a:t>
            </a:r>
            <a:endParaRPr lang="en-US" dirty="0" smtClean="0"/>
          </a:p>
          <a:p>
            <a:r>
              <a:rPr lang="en-US" dirty="0" smtClean="0"/>
              <a:t>It is </a:t>
            </a:r>
            <a:r>
              <a:rPr lang="en-US" b="1" dirty="0" smtClean="0"/>
              <a:t>assumed </a:t>
            </a:r>
            <a:r>
              <a:rPr lang="en-US" dirty="0" smtClean="0"/>
              <a:t> that the anchor will transmit the </a:t>
            </a:r>
            <a:r>
              <a:rPr lang="en-US" b="1" dirty="0" smtClean="0"/>
              <a:t>movement of the rock </a:t>
            </a:r>
            <a:r>
              <a:rPr lang="en-US" dirty="0" smtClean="0"/>
              <a:t>to the face. </a:t>
            </a:r>
            <a:r>
              <a:rPr lang="en-US" dirty="0" smtClean="0"/>
              <a:t>Don’t.</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kon Model 4450 Multiple point Rod Groutable Vibrating Wire Displacement Transducer">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447800"/>
            <a:ext cx="7772400" cy="5334000"/>
          </a:xfrm>
          <a:prstGeom prst="rect">
            <a:avLst/>
          </a:prstGeom>
          <a:noFill/>
          <a:ln>
            <a:noFill/>
          </a:ln>
        </p:spPr>
      </p:pic>
      <p:sp>
        <p:nvSpPr>
          <p:cNvPr id="5" name="Title 2"/>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Groutable anchors and rods</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very popular, but does not work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Hydraulic anchors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Geokon Model A5 Hydraulic Multiple Point Rod Extensometer">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447800"/>
            <a:ext cx="7696199" cy="472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Instrumentation either not done or not interpreted properly</a:t>
            </a:r>
            <a:endParaRPr lang="en-IN" dirty="0"/>
          </a:p>
        </p:txBody>
      </p:sp>
      <p:sp>
        <p:nvSpPr>
          <p:cNvPr id="3" name="Content Placeholder 2"/>
          <p:cNvSpPr>
            <a:spLocks noGrp="1"/>
          </p:cNvSpPr>
          <p:nvPr>
            <p:ph idx="1"/>
          </p:nvPr>
        </p:nvSpPr>
        <p:spPr/>
        <p:txBody>
          <a:bodyPr>
            <a:normAutofit fontScale="92500"/>
          </a:bodyPr>
          <a:lstStyle/>
          <a:p>
            <a:pPr>
              <a:buFont typeface="Arial" charset="0"/>
              <a:buChar char="•"/>
            </a:pPr>
            <a:r>
              <a:rPr lang="en-US" dirty="0" smtClean="0"/>
              <a:t>Teton dam : designed by USBR, most experienced </a:t>
            </a:r>
          </a:p>
          <a:p>
            <a:pPr>
              <a:buFont typeface="Arial" charset="0"/>
              <a:buChar char="•"/>
            </a:pPr>
            <a:r>
              <a:rPr lang="en-US" dirty="0" smtClean="0">
                <a:latin typeface="Calibri" pitchFamily="34" charset="0"/>
              </a:rPr>
              <a:t>If you open the internet and look at the failure of Teton dam, you will find that the debate is still going on to find the exact reasons of failure</a:t>
            </a:r>
          </a:p>
          <a:p>
            <a:pPr>
              <a:buFont typeface="Arial" charset="0"/>
              <a:buChar char="•"/>
            </a:pPr>
            <a:r>
              <a:rPr lang="en-US" dirty="0" smtClean="0">
                <a:latin typeface="Calibri" pitchFamily="34" charset="0"/>
              </a:rPr>
              <a:t>The reason why no instrumentation was provided in Teton dam was that the authorities thought  there </a:t>
            </a:r>
            <a:r>
              <a:rPr lang="en-US" b="1" dirty="0" smtClean="0">
                <a:latin typeface="Calibri" pitchFamily="34" charset="0"/>
              </a:rPr>
              <a:t>is nothing new to learn</a:t>
            </a:r>
            <a:r>
              <a:rPr lang="en-US" dirty="0" smtClean="0">
                <a:latin typeface="Calibri" pitchFamily="34" charset="0"/>
              </a:rPr>
              <a:t>! The state of art knowledge was already available!!  </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D01"/>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0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08"/>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Actual rock masses are not homogeneous </a:t>
            </a:r>
            <a:endParaRPr lang="en-IN" dirty="0"/>
          </a:p>
        </p:txBody>
      </p:sp>
      <p:pic>
        <p:nvPicPr>
          <p:cNvPr id="1026" name="Picture 2" descr="Image result for examples of non homogeneous rock mass">
            <a:hlinkClick r:id="rId2"/>
          </p:cNvPr>
          <p:cNvPicPr>
            <a:picLocks noChangeAspect="1" noChangeArrowheads="1"/>
          </p:cNvPicPr>
          <p:nvPr/>
        </p:nvPicPr>
        <p:blipFill>
          <a:blip r:embed="rId3"/>
          <a:srcRect/>
          <a:stretch>
            <a:fillRect/>
          </a:stretch>
        </p:blipFill>
        <p:spPr bwMode="auto">
          <a:xfrm>
            <a:off x="0" y="1500174"/>
            <a:ext cx="4429124" cy="5357826"/>
          </a:xfrm>
          <a:prstGeom prst="rect">
            <a:avLst/>
          </a:prstGeom>
          <a:noFill/>
        </p:spPr>
      </p:pic>
      <p:pic>
        <p:nvPicPr>
          <p:cNvPr id="1028" name="Picture 4" descr="Image result for examples of non homogeneous rock mass">
            <a:hlinkClick r:id="rId4"/>
          </p:cNvPr>
          <p:cNvPicPr>
            <a:picLocks noChangeAspect="1" noChangeArrowheads="1"/>
          </p:cNvPicPr>
          <p:nvPr/>
        </p:nvPicPr>
        <p:blipFill>
          <a:blip r:embed="rId5"/>
          <a:srcRect/>
          <a:stretch>
            <a:fillRect/>
          </a:stretch>
        </p:blipFill>
        <p:spPr bwMode="auto">
          <a:xfrm>
            <a:off x="4500562" y="1500174"/>
            <a:ext cx="4643438" cy="535782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1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geol.ucsb.edu/faculty/sylvester/Teton_Dam/dam_images/Teton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1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Possible causes</a:t>
            </a:r>
            <a:endParaRPr kumimoji="0" lang="en-IN"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Silt core was compacted dry of optimum.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Fissures in the foundation were to be grouted.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cracks were so wide that concrete had to be used to fill the voids.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Silt suffered collapse settlement reducing the vertical pressure of silt on grout cap, thus  permitting hydraulic fracture.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Once water started flowing, silt eroded quickly </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813"/>
            <a:ext cx="8229600" cy="1143000"/>
          </a:xfrm>
          <a:prstGeom prst="rect">
            <a:avLst/>
          </a:prstGeom>
        </p:spPr>
        <p:txBody>
          <a:bodyPr/>
          <a:lstStyle/>
          <a:p>
            <a:pPr algn="ctr" fontAlgn="auto">
              <a:spcAft>
                <a:spcPts val="0"/>
              </a:spcAft>
              <a:defRPr/>
            </a:pPr>
            <a:r>
              <a:rPr lang="en-US" sz="4400" dirty="0">
                <a:latin typeface="+mj-lt"/>
                <a:ea typeface="+mj-ea"/>
                <a:cs typeface="+mj-cs"/>
              </a:rPr>
              <a:t>Exact reasons of failure of Teton dam not known </a:t>
            </a:r>
          </a:p>
        </p:txBody>
      </p:sp>
      <p:sp>
        <p:nvSpPr>
          <p:cNvPr id="3" name="Content Placeholder 2"/>
          <p:cNvSpPr txBox="1">
            <a:spLocks/>
          </p:cNvSpPr>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Calibri" pitchFamily="34" charset="0"/>
              </a:rPr>
              <a:t>If you open the internet and look at the failure of Teton dam, you will find that the debate is still going on to find the exact reasons of failure</a:t>
            </a:r>
          </a:p>
          <a:p>
            <a:pPr marL="342900" indent="-342900">
              <a:spcBef>
                <a:spcPct val="20000"/>
              </a:spcBef>
              <a:buFont typeface="Arial" charset="0"/>
              <a:buChar char="•"/>
            </a:pPr>
            <a:r>
              <a:rPr lang="en-US" sz="3200" dirty="0">
                <a:latin typeface="Calibri" pitchFamily="34" charset="0"/>
              </a:rPr>
              <a:t>The reason why no instrumentation was provided in Teton dam was that the authorities thought  there is nothing new to learn! The state of art knowledge was already available!!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Vajont</a:t>
            </a:r>
            <a:r>
              <a:rPr lang="en-US" dirty="0" smtClean="0"/>
              <a:t> dam</a:t>
            </a:r>
            <a:endParaRPr lang="en-IN" dirty="0"/>
          </a:p>
        </p:txBody>
      </p:sp>
      <p:sp>
        <p:nvSpPr>
          <p:cNvPr id="3" name="Content Placeholder 2"/>
          <p:cNvSpPr>
            <a:spLocks noGrp="1"/>
          </p:cNvSpPr>
          <p:nvPr>
            <p:ph idx="1"/>
          </p:nvPr>
        </p:nvSpPr>
        <p:spPr/>
        <p:txBody>
          <a:bodyPr/>
          <a:lstStyle/>
          <a:p>
            <a:r>
              <a:rPr lang="en-US" dirty="0" smtClean="0"/>
              <a:t>Very bold design – double curvature thin arch dam – height 262 m, base 27 m, top 3.4m.</a:t>
            </a:r>
          </a:p>
          <a:p>
            <a:r>
              <a:rPr lang="en-US" dirty="0" smtClean="0"/>
              <a:t>There was landslide developing in the reservoir area and instrumentation was provided to monitor its movements.</a:t>
            </a:r>
          </a:p>
          <a:p>
            <a:r>
              <a:rPr lang="en-US" dirty="0" smtClean="0"/>
              <a:t>The results showed that the movements increased with rise in the water level, but no appropriate action was taken.   </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43000"/>
          </a:xfrm>
          <a:prstGeom prst="rect">
            <a:avLst/>
          </a:prstGeom>
        </p:spPr>
        <p:txBody>
          <a:bodyPr/>
          <a:lstStyle/>
          <a:p>
            <a:pPr algn="ctr" fontAlgn="auto">
              <a:spcAft>
                <a:spcPts val="0"/>
              </a:spcAft>
              <a:defRPr/>
            </a:pPr>
            <a:r>
              <a:rPr lang="en-US" sz="4400">
                <a:latin typeface="+mj-lt"/>
                <a:ea typeface="+mj-ea"/>
                <a:cs typeface="+mj-cs"/>
              </a:rPr>
              <a:t>EARLY SIGNS IGNORED</a:t>
            </a:r>
          </a:p>
        </p:txBody>
      </p:sp>
      <p:sp>
        <p:nvSpPr>
          <p:cNvPr id="3" name="Rectangle 3"/>
          <p:cNvSpPr txBox="1">
            <a:spLocks noChangeArrowheads="1"/>
          </p:cNvSpPr>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Calibri" pitchFamily="34" charset="0"/>
              </a:rPr>
              <a:t>A movement  monitoring system was in place and working  </a:t>
            </a:r>
          </a:p>
          <a:p>
            <a:pPr marL="342900" indent="-342900">
              <a:spcBef>
                <a:spcPct val="20000"/>
              </a:spcBef>
              <a:buFont typeface="Arial" charset="0"/>
              <a:buChar char="•"/>
            </a:pPr>
            <a:r>
              <a:rPr lang="en-US" sz="3200" dirty="0">
                <a:latin typeface="Calibri" pitchFamily="34" charset="0"/>
              </a:rPr>
              <a:t>Throughout the summer of 1960, minor landslides and earth movements were noticed; however instead of heeding these warning signs, the Italian government chose to sue the handful of journalists reporting the problems for "undermining the social order."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43000"/>
          </a:xfrm>
          <a:prstGeom prst="rect">
            <a:avLst/>
          </a:prstGeom>
        </p:spPr>
        <p:txBody>
          <a:bodyPr/>
          <a:lstStyle/>
          <a:p>
            <a:pPr algn="ctr" fontAlgn="auto">
              <a:spcAft>
                <a:spcPts val="0"/>
              </a:spcAft>
              <a:defRPr/>
            </a:pPr>
            <a:r>
              <a:rPr lang="en-US" sz="4400">
                <a:latin typeface="+mj-lt"/>
                <a:ea typeface="+mj-ea"/>
                <a:cs typeface="+mj-cs"/>
              </a:rPr>
              <a:t>Contd.</a:t>
            </a:r>
          </a:p>
        </p:txBody>
      </p:sp>
      <p:sp>
        <p:nvSpPr>
          <p:cNvPr id="3" name="Rectangle 3"/>
          <p:cNvSpPr txBox="1">
            <a:spLocks noChangeArrowheads="1"/>
          </p:cNvSpPr>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US" sz="3600" dirty="0">
                <a:latin typeface="Calibri" pitchFamily="34" charset="0"/>
              </a:rPr>
              <a:t>On October 9, 1963, before it had even been completely filled, an enormous landslide (the 2km-long scar of which can still be clearly seen) sent 260 million cubic meters of mountainside into the lake behind the dam, causing a wave of water 250 meters high to spill over into the valley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isotropic </a:t>
            </a:r>
            <a:endParaRPr lang="en-IN" dirty="0"/>
          </a:p>
        </p:txBody>
      </p:sp>
      <p:pic>
        <p:nvPicPr>
          <p:cNvPr id="7" name="Picture 2"/>
          <p:cNvPicPr>
            <a:picLocks noChangeAspect="1" noChangeArrowheads="1"/>
          </p:cNvPicPr>
          <p:nvPr/>
        </p:nvPicPr>
        <p:blipFill>
          <a:blip r:embed="rId2"/>
          <a:srcRect/>
          <a:stretch>
            <a:fillRect/>
          </a:stretch>
        </p:blipFill>
        <p:spPr bwMode="auto">
          <a:xfrm>
            <a:off x="4643438" y="1214422"/>
            <a:ext cx="4500562" cy="5643578"/>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0" y="1214422"/>
            <a:ext cx="4643438" cy="5643578"/>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43000"/>
          </a:xfrm>
          <a:prstGeom prst="rect">
            <a:avLst/>
          </a:prstGeom>
        </p:spPr>
        <p:txBody>
          <a:bodyPr/>
          <a:lstStyle/>
          <a:p>
            <a:pPr algn="ctr" fontAlgn="auto">
              <a:spcAft>
                <a:spcPts val="0"/>
              </a:spcAft>
              <a:defRPr/>
            </a:pPr>
            <a:r>
              <a:rPr lang="en-US" sz="4400">
                <a:latin typeface="+mj-lt"/>
                <a:ea typeface="+mj-ea"/>
                <a:cs typeface="+mj-cs"/>
              </a:rPr>
              <a:t>The Vajont Disaster</a:t>
            </a:r>
          </a:p>
        </p:txBody>
      </p:sp>
      <p:sp>
        <p:nvSpPr>
          <p:cNvPr id="3" name="Rectangle 3"/>
          <p:cNvSpPr txBox="1">
            <a:spLocks noChangeArrowheads="1"/>
          </p:cNvSpPr>
          <p:nvPr/>
        </p:nvSpPr>
        <p:spPr bwMode="auto">
          <a:xfrm>
            <a:off x="457200" y="1600200"/>
            <a:ext cx="8229600" cy="4530725"/>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pPr>
            <a:endParaRPr lang="en-US" sz="3200" b="1" dirty="0">
              <a:latin typeface="Calibri" pitchFamily="34" charset="0"/>
            </a:endParaRPr>
          </a:p>
          <a:p>
            <a:pPr marL="342900" indent="-342900">
              <a:lnSpc>
                <a:spcPct val="90000"/>
              </a:lnSpc>
              <a:spcBef>
                <a:spcPct val="20000"/>
              </a:spcBef>
              <a:buFont typeface="Arial" charset="0"/>
              <a:buChar char="•"/>
            </a:pPr>
            <a:r>
              <a:rPr lang="en-US" sz="3200" dirty="0">
                <a:latin typeface="Calibri" pitchFamily="34" charset="0"/>
              </a:rPr>
              <a:t>High up in the Italian Dolomite mountains, 90km north of Venice, the </a:t>
            </a:r>
            <a:r>
              <a:rPr lang="en-US" sz="3200" dirty="0" err="1">
                <a:latin typeface="Calibri" pitchFamily="34" charset="0"/>
              </a:rPr>
              <a:t>Vajont</a:t>
            </a:r>
            <a:r>
              <a:rPr lang="en-US" sz="3200" dirty="0">
                <a:latin typeface="Calibri" pitchFamily="34" charset="0"/>
              </a:rPr>
              <a:t> Dam was the scene of one of the 20th century’s worst engineering disasters. The tallest dam in the world when it was completed in 1959, at 262m, (27m at base, 3.4m at top)   it was beset with problems from the beginning. </a:t>
            </a:r>
          </a:p>
          <a:p>
            <a:pPr marL="342900" indent="-342900">
              <a:lnSpc>
                <a:spcPct val="90000"/>
              </a:lnSpc>
              <a:spcBef>
                <a:spcPct val="20000"/>
              </a:spcBef>
              <a:buFont typeface="Arial" charset="0"/>
              <a:buChar char="•"/>
            </a:pPr>
            <a:r>
              <a:rPr lang="en-US" sz="3200" dirty="0">
                <a:latin typeface="Calibri" pitchFamily="34" charset="0"/>
              </a:rPr>
              <a:t>It was recent, was instrumented, yet failed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2007%20Vajont%20Dam"/>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iot373Photo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_a2JvElU8gh4/SUGUfGv_lMI/AAAAAAAAA8k/Hxyga8KUaWU/s400/08_12+Vajont+failure+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le:La diga del Vajont vista da Longarone 18-8-2005.jpg">
            <a:hlinkClick r:id="rId2"/>
          </p:cNvPr>
          <p:cNvPicPr>
            <a:picLocks noChangeAspect="1" noChangeArrowheads="1"/>
          </p:cNvPicPr>
          <p:nvPr/>
        </p:nvPicPr>
        <p:blipFill>
          <a:blip r:embed="rId3"/>
          <a:srcRect/>
          <a:stretch>
            <a:fillRect/>
          </a:stretch>
        </p:blipFill>
        <p:spPr bwMode="auto">
          <a:xfrm>
            <a:off x="0" y="-714404"/>
            <a:ext cx="9358346" cy="721521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7813"/>
            <a:ext cx="8229600" cy="1143000"/>
          </a:xfrm>
          <a:prstGeom prst="rect">
            <a:avLst/>
          </a:prstGeom>
        </p:spPr>
        <p:txBody>
          <a:bodyPr/>
          <a:lstStyle/>
          <a:p>
            <a:pPr algn="ctr" fontAlgn="auto">
              <a:spcAft>
                <a:spcPts val="0"/>
              </a:spcAft>
              <a:defRPr/>
            </a:pPr>
            <a:r>
              <a:rPr lang="en-US" sz="4400">
                <a:latin typeface="+mj-lt"/>
                <a:ea typeface="+mj-ea"/>
                <a:cs typeface="+mj-cs"/>
              </a:rPr>
              <a:t>October 1960</a:t>
            </a:r>
            <a:endParaRPr lang="en-US" sz="4400" dirty="0">
              <a:latin typeface="+mj-lt"/>
              <a:ea typeface="+mj-ea"/>
              <a:cs typeface="+mj-cs"/>
            </a:endParaRPr>
          </a:p>
        </p:txBody>
      </p:sp>
      <p:sp>
        <p:nvSpPr>
          <p:cNvPr id="3" name="Content Placeholder 3"/>
          <p:cNvSpPr txBox="1">
            <a:spLocks/>
          </p:cNvSpPr>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Calibri" pitchFamily="34" charset="0"/>
              </a:rPr>
              <a:t>The level reached 170m, a rapid increase in the rate of displacement  35 mm /day</a:t>
            </a:r>
          </a:p>
          <a:p>
            <a:pPr marL="342900" indent="-342900">
              <a:spcBef>
                <a:spcPct val="20000"/>
              </a:spcBef>
              <a:buFont typeface="Arial" charset="0"/>
              <a:buChar char="•"/>
            </a:pPr>
            <a:r>
              <a:rPr lang="en-US" sz="3200" dirty="0">
                <a:latin typeface="Calibri" pitchFamily="34" charset="0"/>
              </a:rPr>
              <a:t>Huge joint of 2km in length was found to open up in an area 1700 m by 1000 m</a:t>
            </a:r>
          </a:p>
          <a:p>
            <a:pPr marL="342900" indent="-342900">
              <a:spcBef>
                <a:spcPct val="20000"/>
              </a:spcBef>
              <a:buFont typeface="Arial" charset="0"/>
              <a:buChar char="•"/>
            </a:pPr>
            <a:r>
              <a:rPr lang="en-US" sz="3200" dirty="0">
                <a:latin typeface="Calibri" pitchFamily="34" charset="0"/>
              </a:rPr>
              <a:t>Level 180 Nov. 4</a:t>
            </a:r>
            <a:r>
              <a:rPr lang="en-US" sz="3200" baseline="30000" dirty="0">
                <a:latin typeface="Calibri" pitchFamily="34" charset="0"/>
              </a:rPr>
              <a:t>th</a:t>
            </a:r>
            <a:r>
              <a:rPr lang="en-US" sz="3200" dirty="0">
                <a:latin typeface="Calibri" pitchFamily="34" charset="0"/>
              </a:rPr>
              <a:t> slide of 700,000 cum </a:t>
            </a:r>
          </a:p>
          <a:p>
            <a:pPr marL="342900" indent="-342900">
              <a:spcBef>
                <a:spcPct val="20000"/>
              </a:spcBef>
              <a:buFont typeface="Arial" charset="0"/>
              <a:buChar char="•"/>
            </a:pPr>
            <a:r>
              <a:rPr lang="en-US" sz="3200" dirty="0">
                <a:latin typeface="Calibri" pitchFamily="34" charset="0"/>
              </a:rPr>
              <a:t>Level lowered to 135 m, movement was  reduced to 1 mm/day  </a:t>
            </a:r>
          </a:p>
          <a:p>
            <a:pPr marL="342900" indent="-342900">
              <a:spcBef>
                <a:spcPct val="20000"/>
              </a:spcBef>
              <a:buFont typeface="Arial" charset="0"/>
              <a:buChar char="•"/>
            </a:pPr>
            <a:r>
              <a:rPr lang="en-US" sz="3200" dirty="0">
                <a:latin typeface="Calibri" pitchFamily="34" charset="0"/>
              </a:rPr>
              <a:t>Management studied data and allowed filling to be continued with monitoring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609600"/>
            <a:ext cx="8229600" cy="55975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Calibri" pitchFamily="34" charset="0"/>
              </a:rPr>
              <a:t>Reservoir was filled and slowly emptied three times</a:t>
            </a:r>
          </a:p>
          <a:p>
            <a:pPr marL="342900" indent="-342900">
              <a:spcBef>
                <a:spcPct val="20000"/>
              </a:spcBef>
              <a:buFont typeface="Arial" charset="0"/>
              <a:buChar char="•"/>
            </a:pPr>
            <a:r>
              <a:rPr lang="en-US" sz="3200" dirty="0">
                <a:latin typeface="Calibri" pitchFamily="34" charset="0"/>
              </a:rPr>
              <a:t>Third time a combination of drawdown and heavy rains triggered a big landslide of 260 million </a:t>
            </a:r>
            <a:r>
              <a:rPr lang="en-US" sz="3200" dirty="0" err="1">
                <a:latin typeface="Calibri" pitchFamily="34" charset="0"/>
              </a:rPr>
              <a:t>cu.m</a:t>
            </a:r>
            <a:r>
              <a:rPr lang="en-US" sz="3200" dirty="0">
                <a:latin typeface="Calibri" pitchFamily="34" charset="0"/>
              </a:rPr>
              <a:t>. of forest, earth and rock</a:t>
            </a:r>
          </a:p>
          <a:p>
            <a:pPr marL="342900" indent="-342900">
              <a:spcBef>
                <a:spcPct val="20000"/>
              </a:spcBef>
              <a:buFont typeface="Arial" charset="0"/>
              <a:buChar char="•"/>
            </a:pPr>
            <a:r>
              <a:rPr lang="en-US" sz="3200" dirty="0">
                <a:latin typeface="Calibri" pitchFamily="34" charset="0"/>
              </a:rPr>
              <a:t>Resulting splashed water caused 50 m </a:t>
            </a:r>
            <a:r>
              <a:rPr lang="en-US" sz="3200" dirty="0" err="1">
                <a:latin typeface="Calibri" pitchFamily="34" charset="0"/>
              </a:rPr>
              <a:t>cu.m</a:t>
            </a:r>
            <a:r>
              <a:rPr lang="en-US" sz="3200" dirty="0">
                <a:latin typeface="Calibri" pitchFamily="34" charset="0"/>
              </a:rPr>
              <a:t>. water to push up and destroy  the village </a:t>
            </a:r>
            <a:r>
              <a:rPr lang="en-US" sz="3200" dirty="0" err="1">
                <a:latin typeface="Calibri" pitchFamily="34" charset="0"/>
              </a:rPr>
              <a:t>Casso</a:t>
            </a:r>
            <a:r>
              <a:rPr lang="en-US" sz="3200" dirty="0">
                <a:latin typeface="Calibri" pitchFamily="34" charset="0"/>
              </a:rPr>
              <a:t> located 260 m above FRL before overtopping concrete dam of 250 m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Analysis of the slide indicated </a:t>
            </a:r>
            <a:endParaRPr kumimoji="0" lang="en-IN"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That it was caused by a combination of factors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Adverse geologic features in the reservoir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Manmade conditions imposed by impounding water with bank storage affecting delicately balanced stability of a steep rock slope.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Progressive weakening of the rock mass with time, accelerated by excessive ground water recharge(excessive rains).</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813"/>
            <a:ext cx="8229600" cy="1143000"/>
          </a:xfrm>
          <a:prstGeom prst="rect">
            <a:avLst/>
          </a:prstGeom>
        </p:spPr>
        <p:txBody>
          <a:bodyPr/>
          <a:lstStyle/>
          <a:p>
            <a:pPr algn="ctr" fontAlgn="auto">
              <a:spcAft>
                <a:spcPts val="0"/>
              </a:spcAft>
              <a:defRPr/>
            </a:pPr>
            <a:r>
              <a:rPr lang="en-US" sz="4400">
                <a:latin typeface="+mj-lt"/>
                <a:ea typeface="+mj-ea"/>
                <a:cs typeface="+mj-cs"/>
              </a:rPr>
              <a:t>Damage</a:t>
            </a:r>
            <a:endParaRPr lang="en-US" sz="4400" dirty="0">
              <a:latin typeface="+mj-lt"/>
              <a:ea typeface="+mj-ea"/>
              <a:cs typeface="+mj-cs"/>
            </a:endParaRPr>
          </a:p>
        </p:txBody>
      </p:sp>
      <p:sp>
        <p:nvSpPr>
          <p:cNvPr id="3" name="Content Placeholder 2"/>
          <p:cNvSpPr txBox="1">
            <a:spLocks/>
          </p:cNvSpPr>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The water estimated to be about 30 million cubic meters, then fell about 500 meters  on the downstream villages and killed 2500 persons.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There are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folds in the rock masses</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p:cNvPicPr>
            <a:picLocks noChangeAspect="1" noChangeArrowheads="1"/>
          </p:cNvPicPr>
          <p:nvPr/>
        </p:nvPicPr>
        <p:blipFill>
          <a:blip r:embed="rId2"/>
          <a:srcRect/>
          <a:stretch>
            <a:fillRect/>
          </a:stretch>
        </p:blipFill>
        <p:spPr bwMode="auto">
          <a:xfrm>
            <a:off x="0" y="1428736"/>
            <a:ext cx="4572000" cy="542926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643438" y="1428736"/>
            <a:ext cx="4500562" cy="5429264"/>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Foundations </a:t>
            </a:r>
            <a:endParaRPr lang="en-IN" dirty="0"/>
          </a:p>
        </p:txBody>
      </p:sp>
      <p:sp>
        <p:nvSpPr>
          <p:cNvPr id="3" name="Content Placeholder 2"/>
          <p:cNvSpPr>
            <a:spLocks noGrp="1"/>
          </p:cNvSpPr>
          <p:nvPr>
            <p:ph idx="1"/>
          </p:nvPr>
        </p:nvSpPr>
        <p:spPr/>
        <p:txBody>
          <a:bodyPr>
            <a:normAutofit lnSpcReduction="10000"/>
          </a:bodyPr>
          <a:lstStyle/>
          <a:p>
            <a:r>
              <a:rPr lang="en-US" dirty="0" smtClean="0"/>
              <a:t>Mostly dams fail because of the foundations </a:t>
            </a:r>
          </a:p>
          <a:p>
            <a:r>
              <a:rPr lang="en-US" dirty="0" smtClean="0"/>
              <a:t>Actual foundations of dams are FAR from homogeneous, isotropic, linear elastic etc..</a:t>
            </a:r>
          </a:p>
          <a:p>
            <a:r>
              <a:rPr lang="en-US" dirty="0" smtClean="0"/>
              <a:t>Only an independent unit width slice, free from the rest, is considered – cantilever at base in gravity dams and no inter-slice forces in earthen dams assumed.</a:t>
            </a:r>
          </a:p>
          <a:p>
            <a:r>
              <a:rPr lang="en-US" dirty="0" smtClean="0"/>
              <a:t>No foundation dam interaction considered</a:t>
            </a:r>
          </a:p>
          <a:p>
            <a:pPr>
              <a:buNone/>
            </a:pPr>
            <a:r>
              <a:rPr lang="en-US" dirty="0" smtClean="0"/>
              <a:t>   </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Testing </a:t>
            </a:r>
            <a:endParaRPr lang="en-IN" dirty="0"/>
          </a:p>
        </p:txBody>
      </p:sp>
      <p:sp>
        <p:nvSpPr>
          <p:cNvPr id="3" name="Content Placeholder 2"/>
          <p:cNvSpPr>
            <a:spLocks noGrp="1"/>
          </p:cNvSpPr>
          <p:nvPr>
            <p:ph idx="1"/>
          </p:nvPr>
        </p:nvSpPr>
        <p:spPr/>
        <p:txBody>
          <a:bodyPr>
            <a:normAutofit lnSpcReduction="10000"/>
          </a:bodyPr>
          <a:lstStyle/>
          <a:p>
            <a:r>
              <a:rPr lang="en-US" dirty="0" smtClean="0"/>
              <a:t>Field tests are time cumbersome and costly, hence either not done or not representative.</a:t>
            </a:r>
          </a:p>
          <a:p>
            <a:r>
              <a:rPr lang="en-US" dirty="0" smtClean="0"/>
              <a:t>Drilling and sampling in sandy gravelly strata is difficult. Undisturbed sampling is a myth. There are less disturbed or more disturbed. </a:t>
            </a:r>
          </a:p>
          <a:p>
            <a:r>
              <a:rPr lang="en-US" dirty="0" smtClean="0"/>
              <a:t>Test results obtained from the field and laboratory need to be moderated to take the size effect and variations in </a:t>
            </a:r>
            <a:r>
              <a:rPr lang="en-US" dirty="0" err="1" smtClean="0"/>
              <a:t>lithology</a:t>
            </a:r>
            <a:r>
              <a:rPr lang="en-US" dirty="0" smtClean="0"/>
              <a:t> and geologic structures into account.  </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endParaRPr lang="en-IN" dirty="0"/>
          </a:p>
        </p:txBody>
      </p:sp>
      <p:sp>
        <p:nvSpPr>
          <p:cNvPr id="3" name="Content Placeholder 2"/>
          <p:cNvSpPr>
            <a:spLocks noGrp="1"/>
          </p:cNvSpPr>
          <p:nvPr>
            <p:ph idx="1"/>
          </p:nvPr>
        </p:nvSpPr>
        <p:spPr/>
        <p:txBody>
          <a:bodyPr/>
          <a:lstStyle/>
          <a:p>
            <a:r>
              <a:rPr lang="en-US" dirty="0" smtClean="0"/>
              <a:t>Lots of precautions are required to be taken during installation.</a:t>
            </a:r>
          </a:p>
          <a:p>
            <a:r>
              <a:rPr lang="en-US" dirty="0" smtClean="0"/>
              <a:t>Properties of parent material must not change substantially</a:t>
            </a:r>
          </a:p>
          <a:p>
            <a:r>
              <a:rPr lang="en-US" dirty="0" smtClean="0"/>
              <a:t>Only hydraulic anchors must be used with multiple point borehole extensometers.</a:t>
            </a:r>
          </a:p>
          <a:p>
            <a:r>
              <a:rPr lang="en-US" dirty="0" smtClean="0"/>
              <a:t>It must be remembered that grouted anchors are useless and </a:t>
            </a:r>
            <a:r>
              <a:rPr lang="en-US" b="1" dirty="0" smtClean="0"/>
              <a:t>DO NOT WORK</a:t>
            </a:r>
            <a:endParaRPr lang="en-IN"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for your patience  </a:t>
            </a:r>
            <a:endParaRPr lang="en-IN" dirty="0"/>
          </a:p>
        </p:txBody>
      </p:sp>
      <p:sp>
        <p:nvSpPr>
          <p:cNvPr id="5" name="Text Placeholder 4"/>
          <p:cNvSpPr>
            <a:spLocks noGrp="1"/>
          </p:cNvSpPr>
          <p:nvPr>
            <p:ph type="body" idx="1"/>
          </p:nvPr>
        </p:nvSpPr>
        <p:spPr/>
        <p:txBody>
          <a:bodyPr>
            <a:normAutofit/>
          </a:bodyPr>
          <a:lstStyle/>
          <a:p>
            <a:r>
              <a:rPr lang="en-US" sz="4000" dirty="0" smtClean="0">
                <a:solidFill>
                  <a:srgbClr val="FF0000"/>
                </a:solidFill>
                <a:hlinkClick r:id="rId2"/>
              </a:rPr>
              <a:t>vmsharma@aimil.com</a:t>
            </a:r>
            <a:r>
              <a:rPr lang="en-US" sz="4000" dirty="0" smtClean="0">
                <a:solidFill>
                  <a:srgbClr val="FF0000"/>
                </a:solidFill>
              </a:rPr>
              <a:t>                                                              9810018167</a:t>
            </a:r>
            <a:endParaRPr lang="en-IN" sz="4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70723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1768</Words>
  <Application>Microsoft Office PowerPoint</Application>
  <PresentationFormat>On-screen Show (4:3)</PresentationFormat>
  <Paragraphs>152</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Challenges in Testing, Instrumentation and Monitoring of River Valley Projects </vt:lpstr>
      <vt:lpstr>Need for Testing </vt:lpstr>
      <vt:lpstr>Assumptions </vt:lpstr>
      <vt:lpstr>Actual rock masses are not homogeneous </vt:lpstr>
      <vt:lpstr>Not isotropic </vt:lpstr>
      <vt:lpstr>Slide 6</vt:lpstr>
      <vt:lpstr>Slide 7</vt:lpstr>
      <vt:lpstr>Slide 8</vt:lpstr>
      <vt:lpstr>Slide 9</vt:lpstr>
      <vt:lpstr>Slide 10</vt:lpstr>
      <vt:lpstr>Design parameters required </vt:lpstr>
      <vt:lpstr>Slide 12</vt:lpstr>
      <vt:lpstr>Slide 13</vt:lpstr>
      <vt:lpstr>Slide 14</vt:lpstr>
      <vt:lpstr>Slide 15</vt:lpstr>
      <vt:lpstr>Slide 16</vt:lpstr>
      <vt:lpstr>Undisturbed sampling </vt:lpstr>
      <vt:lpstr>Challenges in laboratory testing </vt:lpstr>
      <vt:lpstr> stress path testing  </vt:lpstr>
      <vt:lpstr>Closed loop servo controlled machines </vt:lpstr>
      <vt:lpstr>Testing in the laboratory</vt:lpstr>
      <vt:lpstr>Slide 22</vt:lpstr>
      <vt:lpstr>Slide 23</vt:lpstr>
      <vt:lpstr>Other precautions required</vt:lpstr>
      <vt:lpstr>Orientation of weak planes affects the   strength drastically </vt:lpstr>
      <vt:lpstr>Field Testing </vt:lpstr>
      <vt:lpstr>In-situ stresses</vt:lpstr>
      <vt:lpstr>Hydro-fracturing </vt:lpstr>
      <vt:lpstr>Instrumentation </vt:lpstr>
      <vt:lpstr>Slide 30</vt:lpstr>
      <vt:lpstr>Instrumentation </vt:lpstr>
      <vt:lpstr>Grouted borehole extensometers  are useless (do not work)</vt:lpstr>
      <vt:lpstr>Slide 33</vt:lpstr>
      <vt:lpstr>Slide 34</vt:lpstr>
      <vt:lpstr>Instrumentation either not done or not interpreted properly</vt:lpstr>
      <vt:lpstr>Slide 36</vt:lpstr>
      <vt:lpstr>Slide 37</vt:lpstr>
      <vt:lpstr>Slide 38</vt:lpstr>
      <vt:lpstr>Slide 39</vt:lpstr>
      <vt:lpstr>Slide 40</vt:lpstr>
      <vt:lpstr>Slide 41</vt:lpstr>
      <vt:lpstr>Slide 42</vt:lpstr>
      <vt:lpstr>Slide 43</vt:lpstr>
      <vt:lpstr>Slide 44</vt:lpstr>
      <vt:lpstr>Slide 45</vt:lpstr>
      <vt:lpstr>Slide 46</vt:lpstr>
      <vt:lpstr>Vajont dam</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Conclusions – Foundations </vt:lpstr>
      <vt:lpstr>Conclusions- Testing </vt:lpstr>
      <vt:lpstr>Instrumentation </vt:lpstr>
      <vt:lpstr>Thank you for your patience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Testing, Instrumentation and Monitoring of River Valley Projects </dc:title>
  <dc:creator>VM Sharma</dc:creator>
  <cp:lastModifiedBy>VM Sharma</cp:lastModifiedBy>
  <cp:revision>18</cp:revision>
  <dcterms:created xsi:type="dcterms:W3CDTF">2018-11-26T09:06:06Z</dcterms:created>
  <dcterms:modified xsi:type="dcterms:W3CDTF">2018-11-29T00:29:41Z</dcterms:modified>
</cp:coreProperties>
</file>